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3" r:id="rId1"/>
  </p:sldMasterIdLst>
  <p:notesMasterIdLst>
    <p:notesMasterId r:id="rId28"/>
  </p:notesMasterIdLst>
  <p:sldIdLst>
    <p:sldId id="279" r:id="rId2"/>
    <p:sldId id="256" r:id="rId3"/>
    <p:sldId id="257" r:id="rId4"/>
    <p:sldId id="258" r:id="rId5"/>
    <p:sldId id="280" r:id="rId6"/>
    <p:sldId id="259" r:id="rId7"/>
    <p:sldId id="260" r:id="rId8"/>
    <p:sldId id="262" r:id="rId9"/>
    <p:sldId id="263" r:id="rId10"/>
    <p:sldId id="261" r:id="rId11"/>
    <p:sldId id="281"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5" d="100"/>
          <a:sy n="105" d="100"/>
        </p:scale>
        <p:origin x="-1064" y="-7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93D6D5-A60C-5346-8E1E-56CCE774E085}" type="datetimeFigureOut">
              <a:rPr lang="en-US" smtClean="0"/>
              <a:pPr/>
              <a:t>9/28/11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45B89D-2F24-F048-9801-E4038C3E7143}" type="slidenum">
              <a:rPr lang="en-US" smtClean="0"/>
              <a:pPr/>
              <a:t>‹#›</a:t>
            </a:fld>
            <a:endParaRPr lang="en-US"/>
          </a:p>
        </p:txBody>
      </p:sp>
    </p:spTree>
    <p:extLst>
      <p:ext uri="{BB962C8B-B14F-4D97-AF65-F5344CB8AC3E}">
        <p14:creationId xmlns:p14="http://schemas.microsoft.com/office/powerpoint/2010/main" val="17754150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this slide, can we explain what “non-actionable opinion” is? Seems like it would be useful to know, and I’m not 100% clear on what</a:t>
            </a:r>
            <a:r>
              <a:rPr lang="en-US" baseline="0" dirty="0" smtClean="0"/>
              <a:t> the best legal explanation for it is and how it relates. Maybe Mike can help?</a:t>
            </a:r>
            <a:endParaRPr lang="en-US" dirty="0"/>
          </a:p>
        </p:txBody>
      </p:sp>
      <p:sp>
        <p:nvSpPr>
          <p:cNvPr id="4" name="Slide Number Placeholder 3"/>
          <p:cNvSpPr>
            <a:spLocks noGrp="1"/>
          </p:cNvSpPr>
          <p:nvPr>
            <p:ph type="sldNum" sz="quarter" idx="10"/>
          </p:nvPr>
        </p:nvSpPr>
        <p:spPr/>
        <p:txBody>
          <a:bodyPr/>
          <a:lstStyle/>
          <a:p>
            <a:fld id="{0A45B89D-2F24-F048-9801-E4038C3E7143}"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300"/>
              </a:spcBef>
              <a:spcAft>
                <a:spcPts val="0"/>
              </a:spcAft>
              <a:buClr>
                <a:prstClr val="black">
                  <a:lumMod val="50000"/>
                  <a:lumOff val="50000"/>
                </a:prstClr>
              </a:buClr>
              <a:buSzPct val="70000"/>
              <a:buFont typeface="Zapf Dingbats" pitchFamily="-1" charset="2"/>
              <a:buChar char=" "/>
              <a:tabLst/>
              <a:defRPr/>
            </a:pPr>
            <a:endParaRPr kumimoji="0" lang="en-US" sz="2800" b="0" i="0" u="none" strike="noStrike" kern="1200" cap="none" spc="0" normalizeH="0" baseline="0" noProof="0" dirty="0" smtClean="0">
              <a:ln>
                <a:noFill/>
              </a:ln>
              <a:solidFill>
                <a:prstClr val="white"/>
              </a:solidFill>
              <a:effectLst/>
              <a:uLnTx/>
              <a:uFillTx/>
              <a:latin typeface="Minion Pro"/>
              <a:ea typeface="+mn-ea"/>
              <a:cs typeface="+mn-cs"/>
            </a:endParaRPr>
          </a:p>
          <a:p>
            <a:pPr marL="0" marR="0" lvl="0" indent="0" algn="l" defTabSz="914400" rtl="0" eaLnBrk="1" fontAlgn="auto" latinLnBrk="0" hangingPunct="1">
              <a:lnSpc>
                <a:spcPct val="100000"/>
              </a:lnSpc>
              <a:spcBef>
                <a:spcPts val="300"/>
              </a:spcBef>
              <a:spcAft>
                <a:spcPts val="0"/>
              </a:spcAft>
              <a:buClr>
                <a:prstClr val="black">
                  <a:lumMod val="50000"/>
                  <a:lumOff val="50000"/>
                </a:prstClr>
              </a:buClr>
              <a:buSzPct val="70000"/>
              <a:buFont typeface="Wingdings" pitchFamily="2" charset="2"/>
              <a:buNone/>
              <a:tabLst/>
              <a:defRPr/>
            </a:pPr>
            <a:r>
              <a:rPr kumimoji="0" lang="en-US" sz="2800" b="0" i="0" u="none" strike="noStrike" kern="1200" cap="none" spc="0" normalizeH="0" baseline="0" noProof="0" dirty="0" err="1" smtClean="0">
                <a:ln>
                  <a:noFill/>
                </a:ln>
                <a:solidFill>
                  <a:prstClr val="white"/>
                </a:solidFill>
                <a:effectLst/>
                <a:uLnTx/>
                <a:uFillTx/>
                <a:latin typeface="Zapf Dingbats"/>
                <a:ea typeface="+mn-ea"/>
                <a:cs typeface="+mn-cs"/>
              </a:rPr>
              <a:t>u</a:t>
            </a:r>
            <a:r>
              <a:rPr kumimoji="0" lang="en-US" sz="2800" b="0" i="0" u="none" strike="noStrike" kern="1200" cap="none" spc="0" normalizeH="0" baseline="0" noProof="0" dirty="0" smtClean="0">
                <a:ln>
                  <a:noFill/>
                </a:ln>
                <a:solidFill>
                  <a:prstClr val="white"/>
                </a:solidFill>
                <a:effectLst/>
                <a:uLnTx/>
                <a:uFillTx/>
                <a:latin typeface="Minion Pro"/>
                <a:ea typeface="+mn-ea"/>
                <a:cs typeface="+mn-cs"/>
              </a:rPr>
              <a:t> This decision by Judge </a:t>
            </a:r>
            <a:r>
              <a:rPr kumimoji="0" lang="en-US" sz="2800" b="0" i="0" u="none" strike="noStrike" kern="1200" cap="none" spc="0" normalizeH="0" baseline="0" noProof="0" dirty="0" err="1" smtClean="0">
                <a:ln>
                  <a:noFill/>
                </a:ln>
                <a:solidFill>
                  <a:prstClr val="white"/>
                </a:solidFill>
                <a:effectLst/>
                <a:uLnTx/>
                <a:uFillTx/>
                <a:latin typeface="Minion Pro"/>
                <a:ea typeface="+mn-ea"/>
                <a:cs typeface="+mn-cs"/>
              </a:rPr>
              <a:t>Prochnau</a:t>
            </a:r>
            <a:r>
              <a:rPr kumimoji="0" lang="en-US" sz="2800" b="0" i="0" u="none" strike="noStrike" kern="1200" cap="none" spc="0" normalizeH="0" baseline="0" noProof="0" dirty="0" smtClean="0">
                <a:ln>
                  <a:noFill/>
                </a:ln>
                <a:solidFill>
                  <a:prstClr val="white"/>
                </a:solidFill>
                <a:effectLst/>
                <a:uLnTx/>
                <a:uFillTx/>
                <a:latin typeface="Minion Pro"/>
                <a:ea typeface="+mn-ea"/>
                <a:cs typeface="+mn-cs"/>
              </a:rPr>
              <a:t> is an important one for high school newspaper advisers, according to </a:t>
            </a:r>
            <a:r>
              <a:rPr kumimoji="0" lang="en-US" sz="2800" b="0" i="0" u="none" strike="noStrike" kern="1200" cap="none" spc="0" normalizeH="0" baseline="0" noProof="0" dirty="0" err="1" smtClean="0">
                <a:ln>
                  <a:noFill/>
                </a:ln>
                <a:solidFill>
                  <a:prstClr val="white"/>
                </a:solidFill>
                <a:effectLst/>
                <a:uLnTx/>
                <a:uFillTx/>
                <a:latin typeface="Minion Pro"/>
                <a:ea typeface="+mn-ea"/>
                <a:cs typeface="+mn-cs"/>
              </a:rPr>
              <a:t>Heistand</a:t>
            </a:r>
            <a:r>
              <a:rPr kumimoji="0" lang="en-US" sz="2800" b="0" i="0" u="none" strike="noStrike" kern="1200" cap="none" spc="0" normalizeH="0" baseline="0" noProof="0" dirty="0" smtClean="0">
                <a:ln>
                  <a:noFill/>
                </a:ln>
                <a:solidFill>
                  <a:prstClr val="white"/>
                </a:solidFill>
                <a:effectLst/>
                <a:uLnTx/>
                <a:uFillTx/>
                <a:latin typeface="Minion Pro"/>
                <a:ea typeface="+mn-ea"/>
                <a:cs typeface="+mn-cs"/>
              </a:rPr>
              <a:t>. </a:t>
            </a:r>
          </a:p>
          <a:p>
            <a:pPr marL="0" marR="0" lvl="0" indent="0" algn="l" defTabSz="914400" rtl="0" eaLnBrk="1" fontAlgn="auto" latinLnBrk="0" hangingPunct="1">
              <a:lnSpc>
                <a:spcPct val="100000"/>
              </a:lnSpc>
              <a:spcBef>
                <a:spcPts val="300"/>
              </a:spcBef>
              <a:spcAft>
                <a:spcPts val="0"/>
              </a:spcAft>
              <a:buClr>
                <a:prstClr val="black">
                  <a:lumMod val="50000"/>
                  <a:lumOff val="50000"/>
                </a:prstClr>
              </a:buClr>
              <a:buSzPct val="70000"/>
              <a:buFont typeface="Zapf Dingbats" pitchFamily="-1" charset="2"/>
              <a:buChar char=" "/>
              <a:tabLst/>
              <a:defRPr/>
            </a:pPr>
            <a:endParaRPr kumimoji="0" lang="en-US" sz="2800" b="0" i="0" u="none" strike="noStrike" kern="1200" cap="none" spc="0" normalizeH="0" baseline="0" noProof="0" dirty="0" smtClean="0">
              <a:ln>
                <a:noFill/>
              </a:ln>
              <a:solidFill>
                <a:prstClr val="white"/>
              </a:solidFill>
              <a:effectLst/>
              <a:uLnTx/>
              <a:uFillTx/>
              <a:latin typeface="Minion Pro"/>
              <a:ea typeface="+mn-ea"/>
              <a:cs typeface="+mn-cs"/>
            </a:endParaRPr>
          </a:p>
          <a:p>
            <a:pPr marL="0" marR="0" lvl="0" indent="0" algn="l" defTabSz="914400" rtl="0" eaLnBrk="1" fontAlgn="auto" latinLnBrk="0" hangingPunct="1">
              <a:lnSpc>
                <a:spcPct val="100000"/>
              </a:lnSpc>
              <a:spcBef>
                <a:spcPts val="300"/>
              </a:spcBef>
              <a:spcAft>
                <a:spcPts val="0"/>
              </a:spcAft>
              <a:buClr>
                <a:prstClr val="black">
                  <a:lumMod val="50000"/>
                  <a:lumOff val="50000"/>
                </a:prstClr>
              </a:buClr>
              <a:buSzPct val="70000"/>
              <a:buFont typeface="Zapf Dingbats" pitchFamily="-1" charset="2"/>
              <a:buChar char="u"/>
              <a:tabLst/>
              <a:defRPr/>
            </a:pPr>
            <a:endParaRPr kumimoji="0" lang="en-US" sz="2800" b="0" i="0" u="none" strike="noStrike" kern="1200" cap="none" spc="0" normalizeH="0" baseline="0" noProof="0" dirty="0" smtClean="0">
              <a:ln>
                <a:noFill/>
              </a:ln>
              <a:solidFill>
                <a:prstClr val="white"/>
              </a:solidFill>
              <a:effectLst/>
              <a:uLnTx/>
              <a:uFillTx/>
              <a:latin typeface="Minion Pro"/>
              <a:ea typeface="+mn-ea"/>
              <a:cs typeface="+mn-cs"/>
            </a:endParaRPr>
          </a:p>
          <a:p>
            <a:pPr marL="0" marR="0" lvl="0" indent="0" algn="l" defTabSz="914400" rtl="0" eaLnBrk="1" fontAlgn="auto" latinLnBrk="0" hangingPunct="1">
              <a:lnSpc>
                <a:spcPct val="100000"/>
              </a:lnSpc>
              <a:spcBef>
                <a:spcPts val="300"/>
              </a:spcBef>
              <a:spcAft>
                <a:spcPts val="0"/>
              </a:spcAft>
              <a:buClr>
                <a:prstClr val="black">
                  <a:lumMod val="50000"/>
                  <a:lumOff val="50000"/>
                </a:prstClr>
              </a:buClr>
              <a:buSzPct val="70000"/>
              <a:buFont typeface="Zapf Dingbats" pitchFamily="-1" charset="2"/>
              <a:buChar char="u"/>
              <a:tabLst/>
              <a:defRPr/>
            </a:pPr>
            <a:endParaRPr kumimoji="0" lang="en-US" sz="2400" b="0" i="0" u="none" strike="noStrike" kern="1200" cap="none" spc="0" normalizeH="0" baseline="0" noProof="0" dirty="0" smtClean="0">
              <a:ln>
                <a:noFill/>
              </a:ln>
              <a:solidFill>
                <a:prstClr val="white"/>
              </a:solidFill>
              <a:effectLst/>
              <a:uLnTx/>
              <a:uFillTx/>
              <a:latin typeface="Minion Pro"/>
              <a:ea typeface="+mn-ea"/>
              <a:cs typeface="+mn-cs"/>
            </a:endParaRPr>
          </a:p>
          <a:p>
            <a:pPr marL="0" marR="0" lvl="0" indent="0" algn="l" defTabSz="914400" rtl="0" eaLnBrk="1" fontAlgn="auto" latinLnBrk="0" hangingPunct="1">
              <a:lnSpc>
                <a:spcPct val="100000"/>
              </a:lnSpc>
              <a:spcBef>
                <a:spcPts val="300"/>
              </a:spcBef>
              <a:spcAft>
                <a:spcPts val="0"/>
              </a:spcAft>
              <a:buClr>
                <a:prstClr val="black">
                  <a:lumMod val="50000"/>
                  <a:lumOff val="50000"/>
                </a:prstClr>
              </a:buClr>
              <a:buSzPct val="70000"/>
              <a:buFont typeface="Wingdings" pitchFamily="2" charset="2"/>
              <a:buNone/>
              <a:tabLst/>
              <a:defRPr/>
            </a:pPr>
            <a:endParaRPr kumimoji="0" lang="en-US" sz="2400" b="0" i="0" u="none" strike="noStrike" kern="1200" cap="none" spc="0" normalizeH="0" baseline="0" noProof="0" dirty="0" smtClean="0">
              <a:ln>
                <a:noFill/>
              </a:ln>
              <a:solidFill>
                <a:prstClr val="white"/>
              </a:solidFill>
              <a:effectLst/>
              <a:uLnTx/>
              <a:uFillTx/>
              <a:latin typeface="Minion Pro"/>
              <a:ea typeface="+mn-ea"/>
              <a:cs typeface="+mn-cs"/>
            </a:endParaRPr>
          </a:p>
          <a:p>
            <a:endParaRPr lang="en-US" dirty="0"/>
          </a:p>
        </p:txBody>
      </p:sp>
      <p:sp>
        <p:nvSpPr>
          <p:cNvPr id="4" name="Slide Number Placeholder 3"/>
          <p:cNvSpPr>
            <a:spLocks noGrp="1"/>
          </p:cNvSpPr>
          <p:nvPr>
            <p:ph type="sldNum" sz="quarter" idx="10"/>
          </p:nvPr>
        </p:nvSpPr>
        <p:spPr/>
        <p:txBody>
          <a:bodyPr/>
          <a:lstStyle/>
          <a:p>
            <a:fld id="{0A45B89D-2F24-F048-9801-E4038C3E714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AEA19B3-BC6D-4E56-93BC-B9B0EF1523FC}" type="datetime1">
              <a:rPr lang="en-US" smtClean="0"/>
              <a:pPr/>
              <a:t>9/28/11</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dirty="0" smtClean="0"/>
              <a:t>Click icon to add picture</a:t>
            </a:r>
            <a:endParaRPr dirty="0"/>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dirty="0" smtClean="0"/>
              <a:t>Click icon to add picture</a:t>
            </a:r>
            <a:endParaRPr dirty="0"/>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dirty="0" smtClean="0"/>
              <a:t>Click icon to add picture</a:t>
            </a:r>
            <a:endParaRPr dirty="0"/>
          </a:p>
        </p:txBody>
      </p:sp>
      <p:sp>
        <p:nvSpPr>
          <p:cNvPr id="13" name="Slide Number Placeholder 5"/>
          <p:cNvSpPr>
            <a:spLocks noGrp="1"/>
          </p:cNvSpPr>
          <p:nvPr>
            <p:ph type="sldNum" sz="quarter" idx="12"/>
          </p:nvPr>
        </p:nvSpPr>
        <p:spPr>
          <a:xfrm>
            <a:off x="8382000" y="1219200"/>
            <a:ext cx="533400" cy="365125"/>
          </a:xfrm>
        </p:spPr>
        <p:txBody>
          <a:bodyPr/>
          <a:lstStyle/>
          <a:p>
            <a:fld id="{30D39B46-06C3-624D-8825-DB0E9CFDF76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D39B46-06C3-624D-8825-DB0E9CFDF76F}" type="slidenum">
              <a:rPr lang="en-US" smtClean="0"/>
              <a:pPr/>
              <a:t>‹#›</a:t>
            </a:fld>
            <a:endParaRPr lang="en-US" dirty="0"/>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smtClean="0"/>
              <a:t>Click to edit Master title style</a:t>
            </a:r>
            <a:endParaRPr/>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7BB6B-EE1B-48FB-8575-0D55C373DE88}" type="datetimeFigureOut">
              <a:rPr lang="en-US" smtClean="0"/>
              <a:pPr/>
              <a:t>9/28/11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539E9983-E123-6745-B781-E3D136203B44}" type="datetimeFigureOut">
              <a:rPr lang="en-US" smtClean="0"/>
              <a:pPr/>
              <a:t>9/28/11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39B46-06C3-624D-8825-DB0E9CFDF76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2.png"/><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539E9983-E123-6745-B781-E3D136203B44}" type="datetimeFigureOut">
              <a:rPr lang="en-US" smtClean="0"/>
              <a:pPr/>
              <a:t>9/28/11</a:t>
            </a:fld>
            <a:endParaRPr lang="en-US" dirty="0"/>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30D39B46-06C3-624D-8825-DB0E9CFDF76F}" type="slidenum">
              <a:rPr lang="en-US" smtClean="0"/>
              <a:pPr/>
              <a:t>‹#›</a:t>
            </a:fld>
            <a:endParaRPr lang="en-US" dirty="0"/>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Bradley Hand ITC TT"/>
              </a:rPr>
              <a:t>Sisley </a:t>
            </a:r>
            <a:r>
              <a:rPr lang="en-US" dirty="0" err="1" smtClean="0">
                <a:latin typeface="Bradley Hand ITC TT"/>
              </a:rPr>
              <a:t>v</a:t>
            </a:r>
            <a:r>
              <a:rPr lang="en-US" dirty="0" smtClean="0">
                <a:latin typeface="Bradley Hand ITC TT"/>
              </a:rPr>
              <a:t>. Seattle School District No. 1</a:t>
            </a:r>
            <a:endParaRPr lang="en-US" dirty="0"/>
          </a:p>
        </p:txBody>
      </p:sp>
      <p:sp>
        <p:nvSpPr>
          <p:cNvPr id="5" name="Subtitle 4"/>
          <p:cNvSpPr>
            <a:spLocks noGrp="1"/>
          </p:cNvSpPr>
          <p:nvPr>
            <p:ph type="subTitle" idx="1"/>
          </p:nvPr>
        </p:nvSpPr>
        <p:spPr/>
        <p:txBody>
          <a:bodyPr/>
          <a:lstStyle/>
          <a:p>
            <a:r>
              <a:rPr lang="en-US" dirty="0" smtClean="0"/>
              <a:t>Case summary and analysis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Why does this case matter?</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400" dirty="0" err="1" smtClean="0">
                <a:latin typeface="Zapf Dingbats"/>
              </a:rPr>
              <a:t>u</a:t>
            </a:r>
            <a:r>
              <a:rPr lang="en-US" sz="2400" dirty="0" smtClean="0">
                <a:latin typeface="Minion Pro"/>
              </a:rPr>
              <a:t> “This is a signal to liability-wary school districts,” Heistand said in the SPLC release, “that they need to rethink how they treat their student media and how to manage it. An adviser’s role—as long as it is limited to providing advice—should not be a problem. It is when advisers become editors and take responsibility over content, that is when the liability question becomes a problem.”</a:t>
            </a:r>
          </a:p>
          <a:p>
            <a:pPr algn="l">
              <a:buFont typeface="Zapf Dingbats" pitchFamily="-1" charset="2"/>
              <a:buChar char="u"/>
            </a:pPr>
            <a:endParaRPr lang="en-US" sz="2400" dirty="0" smtClean="0">
              <a:latin typeface="Minion Pro"/>
            </a:endParaRPr>
          </a:p>
          <a:p>
            <a:pPr algn="l"/>
            <a:r>
              <a:rPr lang="en-US" sz="2400" dirty="0" smtClean="0">
                <a:latin typeface="Zapf Dingbats"/>
              </a:rPr>
              <a:t>u </a:t>
            </a:r>
            <a:r>
              <a:rPr lang="en-US" sz="2400" dirty="0" smtClean="0">
                <a:latin typeface="Minion Pro"/>
              </a:rPr>
              <a:t>Fern Valentine, a retired adviser from Washington, said part of the adviser’s role should be to “help the student editors establish a relationship with the principal to keep him or her informed as to the steps the students have taken to make sure their reporting is responsible.”</a:t>
            </a: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How should student newspapers respond?</a:t>
            </a:r>
            <a:endParaRPr lang="en-US" dirty="0"/>
          </a:p>
        </p:txBody>
      </p:sp>
      <p:sp>
        <p:nvSpPr>
          <p:cNvPr id="7" name="Content Placeholder 6"/>
          <p:cNvSpPr>
            <a:spLocks noGrp="1"/>
          </p:cNvSpPr>
          <p:nvPr>
            <p:ph idx="1"/>
          </p:nvPr>
        </p:nvSpPr>
        <p:spPr/>
        <p:txBody>
          <a:bodyPr/>
          <a:lstStyle/>
          <a:p>
            <a:r>
              <a:rPr lang="en-US" dirty="0" smtClean="0"/>
              <a:t>Consider discussing these questions with your newspaper staff:</a:t>
            </a:r>
          </a:p>
          <a:p>
            <a:pPr lvl="1"/>
            <a:r>
              <a:rPr lang="en-US" dirty="0" smtClean="0"/>
              <a:t>What is our normal practice for keeping the administration informed in a professional and open way about our work?  Does this approach fit the guidelines of this case?</a:t>
            </a:r>
          </a:p>
          <a:p>
            <a:pPr lvl="1"/>
            <a:r>
              <a:rPr lang="en-US" dirty="0" smtClean="0"/>
              <a:t>How can we establish better communication with our administration without opening the door to prior review?</a:t>
            </a:r>
          </a:p>
          <a:p>
            <a:pPr lvl="1"/>
            <a:r>
              <a:rPr lang="en-US" dirty="0" smtClean="0"/>
              <a:t>How does the staff feel about the adviser’s level of involvement? How can we create a policy that describes the role of the adviser in a way consistent with this ruling?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The future of the case</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lnSpcReduction="10000"/>
          </a:bodyPr>
          <a:lstStyle/>
          <a:p>
            <a:pPr algn="l"/>
            <a:r>
              <a:rPr lang="en-US" sz="2400" dirty="0" smtClean="0">
                <a:latin typeface="Zapf Dingbats"/>
              </a:rPr>
              <a:t>u</a:t>
            </a:r>
            <a:r>
              <a:rPr lang="en-US" sz="2400" dirty="0" smtClean="0">
                <a:latin typeface="Minion Pro"/>
              </a:rPr>
              <a:t> The SPLC said in its release that Drake Sisley’s separate lawsuit, which he filed with his wife Antoinette, March 10, 2011, is being reviewed by their lawyer, Ray </a:t>
            </a:r>
            <a:r>
              <a:rPr lang="en-US" sz="2400" dirty="0" err="1" smtClean="0">
                <a:latin typeface="Minion Pro"/>
              </a:rPr>
              <a:t>Siderius</a:t>
            </a:r>
            <a:r>
              <a:rPr lang="en-US" sz="2400" dirty="0" smtClean="0">
                <a:latin typeface="Minion Pro"/>
              </a:rPr>
              <a:t>.</a:t>
            </a:r>
          </a:p>
          <a:p>
            <a:pPr algn="l"/>
            <a:r>
              <a:rPr lang="en-US" sz="2400" dirty="0" smtClean="0">
                <a:latin typeface="Minion Pro"/>
              </a:rPr>
              <a:t> </a:t>
            </a:r>
          </a:p>
          <a:p>
            <a:pPr algn="l"/>
            <a:r>
              <a:rPr lang="en-US" sz="2400" dirty="0" err="1" smtClean="0">
                <a:latin typeface="Zapf Dingbats"/>
              </a:rPr>
              <a:t>u</a:t>
            </a:r>
            <a:r>
              <a:rPr lang="en-US" sz="2400" dirty="0" smtClean="0">
                <a:latin typeface="Minion Pro"/>
              </a:rPr>
              <a:t> </a:t>
            </a:r>
            <a:r>
              <a:rPr lang="en-US" sz="2400" dirty="0" err="1" smtClean="0">
                <a:latin typeface="Minion Pro"/>
              </a:rPr>
              <a:t>Siderius</a:t>
            </a:r>
            <a:r>
              <a:rPr lang="en-US" sz="2400" dirty="0" smtClean="0">
                <a:latin typeface="Minion Pro"/>
              </a:rPr>
              <a:t> does not anticipate the ruling against Hugh Sisley will affect his clients’ case. According to  Drake, he does not “own, manage or have anything to do with the properties described in [the] article.”  He does, however own similar properties elsewhere in the area.</a:t>
            </a:r>
          </a:p>
          <a:p>
            <a:pPr algn="l">
              <a:buFont typeface="Zapf Dingbats" pitchFamily="-1" charset="2"/>
              <a:buChar char="u"/>
            </a:pPr>
            <a:endParaRPr lang="en-US" sz="2400" dirty="0" smtClean="0">
              <a:latin typeface="Minion Pro"/>
            </a:endParaRPr>
          </a:p>
          <a:p>
            <a:pPr algn="l"/>
            <a:r>
              <a:rPr lang="en-US" sz="2400" dirty="0" smtClean="0">
                <a:latin typeface="Zapf Dingbats"/>
              </a:rPr>
              <a:t>u </a:t>
            </a:r>
            <a:r>
              <a:rPr lang="en-US" sz="2400" dirty="0" smtClean="0">
                <a:latin typeface="Minion Pro"/>
              </a:rPr>
              <a:t>Drake and Antoinette are also arguing that the alleged defamatory comments were “caused by negligence on the part of the faculty adviser to </a:t>
            </a:r>
            <a:r>
              <a:rPr lang="en-US" sz="2400" i="1" dirty="0" smtClean="0">
                <a:latin typeface="Minion Pro"/>
              </a:rPr>
              <a:t>The Roosevelt News </a:t>
            </a:r>
            <a:r>
              <a:rPr lang="en-US" sz="2400" dirty="0" smtClean="0">
                <a:latin typeface="Minion Pro"/>
              </a:rPr>
              <a:t>and by the principal.”</a:t>
            </a: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The future of the case</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Zapf Dingbats"/>
              </a:rPr>
              <a:t>u</a:t>
            </a:r>
            <a:r>
              <a:rPr lang="en-US" sz="2800" dirty="0" smtClean="0">
                <a:latin typeface="Minion Pro"/>
              </a:rPr>
              <a:t> In another press release on Sept. 2, 2011, the SPLC announced that Hugh and Martha Sisley were going to appeal the lower court’s decision to the Washington Court of Appeals.</a:t>
            </a:r>
          </a:p>
          <a:p>
            <a:pPr algn="l">
              <a:buFont typeface="Zapf Dingbats" pitchFamily="-1" charset="2"/>
              <a:buChar char="u"/>
            </a:pPr>
            <a:endParaRPr lang="en-US" sz="2800" dirty="0" smtClean="0">
              <a:latin typeface="Minion Pro"/>
            </a:endParaRPr>
          </a:p>
          <a:p>
            <a:pPr algn="l"/>
            <a:r>
              <a:rPr lang="en-US" sz="2800" dirty="0" smtClean="0">
                <a:latin typeface="Zapf Dingbats"/>
              </a:rPr>
              <a:t>u </a:t>
            </a:r>
            <a:r>
              <a:rPr lang="en-US" sz="2800" dirty="0" smtClean="0">
                <a:latin typeface="Minion Pro"/>
              </a:rPr>
              <a:t>This time, the SPLC said that Jeffrey Gray, the couple’s lawyer, plans to again argue that the article was defamatory, and “because the newspaper is part of class curriculum, the school district should be accountable for the publication’s content.” </a:t>
            </a: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Tips for advisers</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Zapf Dingbats"/>
              </a:rPr>
              <a:t>u</a:t>
            </a:r>
            <a:r>
              <a:rPr lang="en-US" sz="2800" dirty="0" smtClean="0">
                <a:latin typeface="Minion Pro"/>
              </a:rPr>
              <a:t> This case provides advisers an opportunity to discuss with their administrators reasons why it is important to allow students to make content decisions and to present them with valid reasons why prior review is undesirable.</a:t>
            </a:r>
          </a:p>
          <a:p>
            <a:pPr algn="l">
              <a:buFont typeface="Zapf Dingbats" pitchFamily="-1" charset="2"/>
              <a:buChar char="u"/>
            </a:pPr>
            <a:endParaRPr lang="en-US" sz="2800" dirty="0" smtClean="0">
              <a:latin typeface="Minion Pro"/>
            </a:endParaRPr>
          </a:p>
          <a:p>
            <a:pPr algn="l"/>
            <a:r>
              <a:rPr lang="en-US" sz="2800" dirty="0" smtClean="0">
                <a:latin typeface="Zapf Dingbats"/>
              </a:rPr>
              <a:t>u </a:t>
            </a:r>
            <a:r>
              <a:rPr lang="en-US" sz="2800" dirty="0" smtClean="0">
                <a:latin typeface="Minion Pro"/>
              </a:rPr>
              <a:t>John Bowen, the Student Press Rights Commission chair for the Journalism Education Association, suggests advisers might ask the following questions of those who want to use prior review.</a:t>
            </a: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Questions to ask about prior review:</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Minion Pro"/>
              </a:rPr>
              <a:t>   •How does prior review help students learn and advisers practice journalism?</a:t>
            </a:r>
          </a:p>
          <a:p>
            <a:pPr algn="l"/>
            <a:r>
              <a:rPr lang="en-US" sz="2800" dirty="0" smtClean="0">
                <a:latin typeface="Minion Pro"/>
              </a:rPr>
              <a:t>   </a:t>
            </a:r>
          </a:p>
          <a:p>
            <a:pPr algn="l"/>
            <a:r>
              <a:rPr lang="en-US" sz="2800" dirty="0" smtClean="0">
                <a:latin typeface="Minion Pro"/>
              </a:rPr>
              <a:t>   •What is the purpose of the review? To prevent misinformation? To protect the school’s image? To enhance student learning? To provide accurate information to the school’s communities (including voters)? Which of these reasons are educationally valid, fitting within </a:t>
            </a:r>
            <a:r>
              <a:rPr lang="en-US" sz="2800" i="1" dirty="0" smtClean="0">
                <a:latin typeface="Minion Pro"/>
              </a:rPr>
              <a:t>Hazelwood’s</a:t>
            </a:r>
            <a:r>
              <a:rPr lang="en-US" sz="2800" dirty="0" smtClean="0">
                <a:latin typeface="Minion Pro"/>
              </a:rPr>
              <a:t> framework?</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Questions to ask about prior review:</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fontScale="92500"/>
          </a:bodyPr>
          <a:lstStyle/>
          <a:p>
            <a:pPr algn="l"/>
            <a:r>
              <a:rPr lang="en-US" sz="2800" dirty="0" smtClean="0">
                <a:latin typeface="Minion Pro"/>
              </a:rPr>
              <a:t>   •What happens after review? Deletion of all or part of a story? If deletion, or telling students to remove copy or change it, how does this affect the truthful and accurate reporting a school’s community should expect from its media?</a:t>
            </a:r>
          </a:p>
          <a:p>
            <a:pPr algn="l"/>
            <a:endParaRPr lang="en-US" sz="2800" dirty="0" smtClean="0">
              <a:latin typeface="Minion Pro"/>
            </a:endParaRPr>
          </a:p>
          <a:p>
            <a:pPr algn="l"/>
            <a:r>
              <a:rPr lang="en-US" sz="2800" dirty="0" smtClean="0">
                <a:latin typeface="Minion Pro"/>
              </a:rPr>
              <a:t>   •Would this review be better carried out by students trained in journalism? What skills (and motives) do administrators bring to the review? How does review affect the school’s curriculum, especially student learning? Does review provide the lessons the curriculum intends?</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Questions about prior review:</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fontScale="92500"/>
          </a:bodyPr>
          <a:lstStyle/>
          <a:p>
            <a:pPr algn="l"/>
            <a:r>
              <a:rPr lang="en-US" sz="2800" dirty="0" smtClean="0">
                <a:latin typeface="Minion Pro"/>
              </a:rPr>
              <a:t>   •How does administrator review of student work affect the school’s liability? Does administrative or faculty review, since the reviewers are agents of the state, reflect our democratic traditions and heritage? Does review change how community members perceive the truth?</a:t>
            </a:r>
          </a:p>
          <a:p>
            <a:pPr algn="l"/>
            <a:endParaRPr lang="en-US" sz="2800" dirty="0" smtClean="0">
              <a:latin typeface="Minion Pro"/>
            </a:endParaRPr>
          </a:p>
          <a:p>
            <a:pPr algn="l"/>
            <a:r>
              <a:rPr lang="en-US" sz="2800" dirty="0" smtClean="0">
                <a:latin typeface="Minion Pro"/>
              </a:rPr>
              <a:t>   •Isn’t there a better way? JEA understands not all advisers are permitted to practice without prior review and restraint. It is sometimes hard to fight it, but maybe by showing the educational weaknesses and lack of logic behind prior review, administrators will discover there is a better way.</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Understanding prior review</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Zapf Dingbats"/>
              </a:rPr>
              <a:t>u</a:t>
            </a:r>
            <a:r>
              <a:rPr lang="en-US" sz="2800" dirty="0" smtClean="0">
                <a:latin typeface="Minion Pro"/>
              </a:rPr>
              <a:t> Bowen also suggests the following statements might help administrators and students in understanding prior review and its inherent problems.</a:t>
            </a:r>
          </a:p>
          <a:p>
            <a:pPr algn="l"/>
            <a:endParaRPr lang="en-US" sz="2800" dirty="0" smtClean="0">
              <a:latin typeface="Minion Pro"/>
            </a:endParaRPr>
          </a:p>
          <a:p>
            <a:pPr algn="l"/>
            <a:r>
              <a:rPr lang="en-US" sz="2800" dirty="0" smtClean="0">
                <a:latin typeface="Minion Pro"/>
              </a:rPr>
              <a:t>1. Prior review is defined by JEA and the Center for Scholastic Journalism, among others, as: an expectation that student journalists or publication/media advisers will allow a school administrator or his/her representa-tive to read stories or media content, especially content deemed controversial, before publication or broadcast.</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Understanding prior review</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fontScale="92500"/>
          </a:bodyPr>
          <a:lstStyle/>
          <a:p>
            <a:pPr algn="l"/>
            <a:r>
              <a:rPr lang="en-US" sz="2800" dirty="0" smtClean="0">
                <a:latin typeface="Minion Pro"/>
              </a:rPr>
              <a:t>2. No court decision mandates prior review. Hazelwood allows it, but it does not mandate it. Tinker does not address the issue.</a:t>
            </a:r>
          </a:p>
          <a:p>
            <a:pPr algn="l"/>
            <a:endParaRPr lang="en-US" sz="2800" dirty="0" smtClean="0">
              <a:latin typeface="Minion Pro"/>
            </a:endParaRPr>
          </a:p>
          <a:p>
            <a:pPr algn="l"/>
            <a:r>
              <a:rPr lang="en-US" sz="2800" dirty="0" smtClean="0">
                <a:latin typeface="Minion Pro"/>
              </a:rPr>
              <a:t>3. It is not illegal in most circuits to have prior review. However, no court endorses it or encourages it for educational reasons.</a:t>
            </a:r>
          </a:p>
          <a:p>
            <a:pPr algn="l"/>
            <a:endParaRPr lang="en-US" sz="2800" dirty="0" smtClean="0">
              <a:latin typeface="Minion Pro"/>
            </a:endParaRPr>
          </a:p>
          <a:p>
            <a:pPr algn="l"/>
            <a:r>
              <a:rPr lang="en-US" sz="2800" dirty="0" smtClean="0">
                <a:latin typeface="Minion Pro"/>
              </a:rPr>
              <a:t>4. This makes prior review an educational issue, and most scholastic journalism education and critique services have stated it has no legitimate pedagogical value.</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What the courts said</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400" dirty="0" smtClean="0">
                <a:latin typeface="Zapf Dingbats"/>
              </a:rPr>
              <a:t>u</a:t>
            </a:r>
            <a:r>
              <a:rPr lang="en-US" sz="2400" dirty="0" smtClean="0">
                <a:latin typeface="Minion Pro"/>
              </a:rPr>
              <a:t> On July 22, 2011, Kimberly Prochnau, a Washington state King County Superior Court judge, ruled public high schools are not liable for the content of student-run newspapers. In doing so, Prochnau rejected a Seattle landlord’s libel lawsuit.</a:t>
            </a:r>
          </a:p>
          <a:p>
            <a:pPr algn="l"/>
            <a:endParaRPr lang="en-US" sz="2400" dirty="0" smtClean="0">
              <a:latin typeface="Minion Pro"/>
            </a:endParaRPr>
          </a:p>
          <a:p>
            <a:pPr algn="l"/>
            <a:r>
              <a:rPr lang="en-US" sz="2400" dirty="0" smtClean="0">
                <a:latin typeface="Zapf Dingbats"/>
              </a:rPr>
              <a:t>u</a:t>
            </a:r>
            <a:r>
              <a:rPr lang="en-US" sz="2400" dirty="0" smtClean="0">
                <a:latin typeface="Minion Pro"/>
              </a:rPr>
              <a:t> Although this is a state court ruling, not a federal one, even rulings at a lower level often provide precedence to help judges in upper level courts make decisions. Washington is in the Ninth Federal Circuit District, which also includes Alaska, Arizona, California, Guam, Hawaii, Idaho, Montana, Nevada, Northern Mariana Islands and Oregon.</a:t>
            </a: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Understanding prior review</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Minion Pro"/>
              </a:rPr>
              <a:t>5. Historically and commonly, prior review serves only to lead to prior restraint and censorship. Additionally, schools practicing prior review face increased legal liability for content control.</a:t>
            </a:r>
          </a:p>
          <a:p>
            <a:pPr algn="l"/>
            <a:endParaRPr lang="en-US" sz="2800" dirty="0" smtClean="0">
              <a:latin typeface="Minion Pro"/>
            </a:endParaRPr>
          </a:p>
          <a:p>
            <a:pPr algn="l"/>
            <a:r>
              <a:rPr lang="en-US" sz="2800" dirty="0" smtClean="0">
                <a:latin typeface="Minion Pro"/>
              </a:rPr>
              <a:t>6. No national or regional scholastic journalism organization accepts or approves or prior review as an educational tool. Most, in fact, have statements against its use with scholastic media.</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Understanding prior review</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Minion Pro"/>
              </a:rPr>
              <a:t>7. Prior review of scholastic media is not the norm in high schools across the country. Prior review increases the likelihood of self-censorship and the negative outcomes that creates.</a:t>
            </a:r>
          </a:p>
          <a:p>
            <a:pPr algn="l"/>
            <a:endParaRPr lang="en-US" sz="2800" dirty="0" smtClean="0">
              <a:latin typeface="Minion Pro"/>
            </a:endParaRPr>
          </a:p>
          <a:p>
            <a:pPr algn="l"/>
            <a:r>
              <a:rPr lang="en-US" sz="2800" dirty="0" smtClean="0">
                <a:latin typeface="Minion Pro"/>
              </a:rPr>
              <a:t>8. Where it does exist, however, studies have shown those student media with prior review generally do less well in contests and national evaluations and provide less of an overall valid learning experience than do media with students making final content decisions without review. </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Understanding prior review</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lnSpcReduction="10000"/>
          </a:bodyPr>
          <a:lstStyle/>
          <a:p>
            <a:pPr algn="l"/>
            <a:r>
              <a:rPr lang="en-US" sz="2800" dirty="0" smtClean="0">
                <a:latin typeface="Minion Pro"/>
              </a:rPr>
              <a:t>9. Equating prior review by an editor of commercial media with review of student media by an administrator or administrative appointee confuses non-parallel functions. They are not the same actions because school officials, including the adviser, are agents of the state and editors and publishers of commercial media are not.</a:t>
            </a:r>
          </a:p>
          <a:p>
            <a:pPr algn="l"/>
            <a:endParaRPr lang="en-US" sz="2800" dirty="0" smtClean="0">
              <a:latin typeface="Minion Pro"/>
            </a:endParaRPr>
          </a:p>
          <a:p>
            <a:pPr algn="l"/>
            <a:r>
              <a:rPr lang="en-US" sz="2800" dirty="0" smtClean="0">
                <a:latin typeface="Minion Pro"/>
              </a:rPr>
              <a:t>10. Most major scholastic journalism associations agree that having student media advisers review student work, but not make decisions or tell students what they can and cannot do, is not prior review as defined here.</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The benefits of a free student press</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Zapf Dingbats"/>
              </a:rPr>
              <a:t>u</a:t>
            </a:r>
            <a:r>
              <a:rPr lang="en-US" sz="2800" dirty="0" smtClean="0">
                <a:latin typeface="Minion Pro"/>
              </a:rPr>
              <a:t> Once advisers and administrators recognize the importance of allowing students to make content decisions without prior review, it is likely the publication will start receiving respect from its readers.</a:t>
            </a:r>
          </a:p>
          <a:p>
            <a:pPr algn="l">
              <a:buFont typeface="Zapf Dingbats" pitchFamily="-1" charset="2"/>
              <a:buChar char="u"/>
            </a:pPr>
            <a:endParaRPr lang="en-US" sz="2800" dirty="0" smtClean="0">
              <a:latin typeface="Minion Pro"/>
            </a:endParaRPr>
          </a:p>
          <a:p>
            <a:pPr algn="l"/>
            <a:r>
              <a:rPr lang="en-US" sz="2800" dirty="0" smtClean="0">
                <a:latin typeface="Zapf Dingbats"/>
              </a:rPr>
              <a:t>u</a:t>
            </a:r>
            <a:r>
              <a:rPr lang="en-US" sz="2800" dirty="0" smtClean="0">
                <a:latin typeface="Minion Pro"/>
              </a:rPr>
              <a:t> The New York Times in its “The Learning Network” featured the journalism program at Palo Alto High School in California. Esther Wojcicki, the journalism adviser there talked about why more than 500 students out of a student body of 1,800 are involved in journalism.</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The benefits of a free student press</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Zapf Dingbats"/>
              </a:rPr>
              <a:t>u</a:t>
            </a:r>
            <a:r>
              <a:rPr lang="en-US" sz="2800" dirty="0" smtClean="0">
                <a:latin typeface="Minion Pro"/>
              </a:rPr>
              <a:t> “The main attraction,” she said, “is freedom—freedom to write about issues of importance to them. The program honors their First Amendment rights. They all want to be independent and in charge of their own lives. Journalism classes give them that opportunity.”</a:t>
            </a:r>
          </a:p>
          <a:p>
            <a:pPr algn="l">
              <a:buFont typeface="Zapf Dingbats" pitchFamily="-1" charset="2"/>
              <a:buChar char="u"/>
            </a:pPr>
            <a:endParaRPr lang="en-US" sz="2800" dirty="0" smtClean="0">
              <a:latin typeface="Minion Pro"/>
            </a:endParaRPr>
          </a:p>
          <a:p>
            <a:pPr algn="l"/>
            <a:r>
              <a:rPr lang="en-US" sz="2800" dirty="0" smtClean="0">
                <a:latin typeface="Zapf Dingbats"/>
              </a:rPr>
              <a:t>u</a:t>
            </a:r>
            <a:r>
              <a:rPr lang="en-US" sz="2800" dirty="0" smtClean="0">
                <a:latin typeface="Minion Pro"/>
              </a:rPr>
              <a:t> “Equally important to freedom for journalism students,” Wojcicki said, “is respect. Students, like adults, know when they are respected. Student journalists are treated with respect on a daily basis—as individuals,</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The benefits of a free student press</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Minion Pro"/>
              </a:rPr>
              <a:t>as collaborators, as researchers, as writers. The No. 1 way I show them respect is by honoring their First Amendment rights.”</a:t>
            </a:r>
          </a:p>
          <a:p>
            <a:pPr algn="l"/>
            <a:endParaRPr lang="en-US" sz="2800" dirty="0" smtClean="0">
              <a:latin typeface="Minion Pro"/>
            </a:endParaRPr>
          </a:p>
          <a:p>
            <a:pPr algn="l"/>
            <a:r>
              <a:rPr lang="en-US" sz="2800" dirty="0" smtClean="0">
                <a:latin typeface="Zapf Dingbats"/>
              </a:rPr>
              <a:t>u</a:t>
            </a:r>
            <a:r>
              <a:rPr lang="en-US" sz="2800" dirty="0" smtClean="0">
                <a:latin typeface="Minion Pro"/>
              </a:rPr>
              <a:t> “The third pillar,” she said, “is high expectations. The adults in charge expect students to measure up to the high expectations that the program has established.” </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The benefits of a free </a:t>
            </a:r>
            <a:r>
              <a:rPr lang="en-US" sz="3600" smtClean="0">
                <a:latin typeface="Bradley Hand ITC TT"/>
              </a:rPr>
              <a:t>student press</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lnSpcReduction="10000"/>
          </a:bodyPr>
          <a:lstStyle/>
          <a:p>
            <a:pPr algn="l"/>
            <a:r>
              <a:rPr lang="en-US" sz="2800" dirty="0" smtClean="0">
                <a:latin typeface="Zapf Dingbats"/>
              </a:rPr>
              <a:t>u</a:t>
            </a:r>
            <a:r>
              <a:rPr lang="en-US" sz="2800" dirty="0" smtClean="0">
                <a:latin typeface="Minion Pro"/>
              </a:rPr>
              <a:t> Freedom, respect and trust, and high expectations, according to Wojcicki, “are the ingredients of a thriving learning environment, and they are inherent in school journalism programs.”</a:t>
            </a:r>
          </a:p>
          <a:p>
            <a:pPr algn="l">
              <a:buFont typeface="Zapf Dingbats" pitchFamily="-1" charset="2"/>
              <a:buChar char="u"/>
            </a:pPr>
            <a:endParaRPr lang="en-US" sz="2800" dirty="0" smtClean="0">
              <a:latin typeface="Minion Pro"/>
            </a:endParaRPr>
          </a:p>
          <a:p>
            <a:pPr algn="l"/>
            <a:r>
              <a:rPr lang="en-US" sz="2800" dirty="0" smtClean="0">
                <a:latin typeface="Zapf Dingbats"/>
              </a:rPr>
              <a:t>u</a:t>
            </a:r>
            <a:r>
              <a:rPr lang="en-US" sz="2800" dirty="0" smtClean="0">
                <a:latin typeface="Minion Pro"/>
              </a:rPr>
              <a:t> When administrators and advisers trust their students to make wise content decisions and when judges like Prochnau make rulings that hold districts are not liable when allowing students to make those wise decisions, journalism programs in all schools will become thriving learning environments.</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What it means</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400" dirty="0" smtClean="0">
                <a:latin typeface="Zapf Dingbats"/>
              </a:rPr>
              <a:t>u</a:t>
            </a:r>
            <a:r>
              <a:rPr lang="en-US" sz="2400" dirty="0" smtClean="0">
                <a:latin typeface="Minion Pro"/>
              </a:rPr>
              <a:t> Mike Hiestand, consulting attorney for the Student Press Law Center, said in an SPLC news release that this “ruling is the first to explicitly establish liability protection at the high school level. “High school media very rarely get sued,” he said,” and in no case has there ever been a situation that a school district has been held liable for something their student media wrote.”</a:t>
            </a:r>
          </a:p>
          <a:p>
            <a:pPr algn="l"/>
            <a:endParaRPr lang="en-US" sz="2400" dirty="0" smtClean="0">
              <a:latin typeface="Minion Pro"/>
            </a:endParaRPr>
          </a:p>
          <a:p>
            <a:pPr algn="l"/>
            <a:r>
              <a:rPr lang="en-US" sz="2400" dirty="0" err="1" smtClean="0">
                <a:latin typeface="Zapf Dingbats"/>
              </a:rPr>
              <a:t>u</a:t>
            </a:r>
            <a:r>
              <a:rPr lang="en-US" sz="2400" dirty="0" err="1" smtClean="0">
                <a:latin typeface="Minion Pro"/>
              </a:rPr>
              <a:t>The</a:t>
            </a:r>
            <a:r>
              <a:rPr lang="en-US" sz="2400" dirty="0" smtClean="0">
                <a:latin typeface="Minion Pro"/>
              </a:rPr>
              <a:t> ruling is “a clear sign to school districts that allowing students to make editorial decisions can actually insulate the school against liability for any wrongdoing.”</a:t>
            </a:r>
          </a:p>
          <a:p>
            <a:pPr algn="l"/>
            <a:r>
              <a:rPr lang="en-US" sz="2400" dirty="0" smtClean="0">
                <a:latin typeface="Minion Pro"/>
              </a:rPr>
              <a:t>	—Mike </a:t>
            </a:r>
            <a:r>
              <a:rPr lang="en-US" sz="2400" dirty="0" err="1" smtClean="0">
                <a:latin typeface="Minion Pro"/>
              </a:rPr>
              <a:t>Heistand</a:t>
            </a:r>
            <a:endParaRPr lang="en-US" sz="24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What it means</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err="1" smtClean="0">
                <a:latin typeface="Zapf Dingbats"/>
              </a:rPr>
              <a:t>u</a:t>
            </a:r>
            <a:r>
              <a:rPr lang="en-US" sz="2800" dirty="0" smtClean="0">
                <a:latin typeface="Minion Pro"/>
              </a:rPr>
              <a:t> “This ruling makes clear that schools can’t use concerns about liability as a justification for censorship. The best way a school can protect itself from lawsuits is to leave content decisions to students.”</a:t>
            </a:r>
          </a:p>
          <a:p>
            <a:pPr algn="l"/>
            <a:r>
              <a:rPr lang="en-US" sz="2800" dirty="0" smtClean="0">
                <a:latin typeface="Minion Pro"/>
              </a:rPr>
              <a:t>	</a:t>
            </a:r>
            <a:r>
              <a:rPr lang="en-US" sz="2800" i="1" dirty="0" smtClean="0">
                <a:latin typeface="Minion Pro"/>
              </a:rPr>
              <a:t>—Mark Goodman, professor and Knight Chair in Scholastic Journalism at Kent State University</a:t>
            </a: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a:xfrm>
            <a:off x="415925" y="1456765"/>
            <a:ext cx="8308975" cy="659902"/>
          </a:xfrm>
        </p:spPr>
        <p:txBody>
          <a:bodyPr/>
          <a:lstStyle/>
          <a:p>
            <a:r>
              <a:rPr lang="en-US" dirty="0" smtClean="0"/>
              <a:t>Case background</a:t>
            </a:r>
            <a:endParaRPr lang="en-US" dirty="0"/>
          </a:p>
        </p:txBody>
      </p:sp>
      <p:sp>
        <p:nvSpPr>
          <p:cNvPr id="23" name="Content Placeholder 22"/>
          <p:cNvSpPr>
            <a:spLocks noGrp="1"/>
          </p:cNvSpPr>
          <p:nvPr>
            <p:ph idx="1"/>
          </p:nvPr>
        </p:nvSpPr>
        <p:spPr>
          <a:xfrm>
            <a:off x="415925" y="2298095"/>
            <a:ext cx="8308975" cy="3950305"/>
          </a:xfrm>
        </p:spPr>
        <p:txBody>
          <a:bodyPr>
            <a:normAutofit/>
          </a:bodyPr>
          <a:lstStyle/>
          <a:p>
            <a:r>
              <a:rPr lang="en-US" sz="2400" dirty="0" smtClean="0">
                <a:latin typeface="Minion Pro"/>
              </a:rPr>
              <a:t>In March 2010, Hugh Sisley and his wife, Martha, sued the school district In over an article in the March 2009 </a:t>
            </a:r>
            <a:r>
              <a:rPr lang="en-US" sz="2400" i="1" dirty="0" smtClean="0">
                <a:latin typeface="Minion Pro"/>
              </a:rPr>
              <a:t>The Roosevelt News</a:t>
            </a:r>
            <a:r>
              <a:rPr lang="en-US" sz="2400" dirty="0" smtClean="0">
                <a:latin typeface="Minion Pro"/>
              </a:rPr>
              <a:t>, Roosevelt High School’s newspaper, asserting Hugh and his brother Drake had been accused of “racist renting policies.”</a:t>
            </a:r>
          </a:p>
          <a:p>
            <a:r>
              <a:rPr lang="en-US" sz="2400" dirty="0" smtClean="0">
                <a:latin typeface="Minion Pro"/>
              </a:rPr>
              <a:t> The brothers filed separate suits against the school district. Both claimed they had been defamed, and they argued the Roosevelt faculty had failed to properly supervise the students on the newspaper staff. Hugh said the paper had defamed him by calling him a “slum lord” who rents “crack shacks.”</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Zapf Dingbats"/>
              </a:rPr>
              <a:t>u</a:t>
            </a:r>
            <a:r>
              <a:rPr lang="en-US" sz="2800" dirty="0" smtClean="0">
                <a:latin typeface="Minion Pro"/>
              </a:rPr>
              <a:t> In dismissing Hugh and Martha Sisley’s suit, Judge Prochnau said, “As a matter of law, plaintiffs are unable to prove that, consistent with the First Amendment, the defendant Seattle  School District should have censored the students’ speech. </a:t>
            </a:r>
          </a:p>
          <a:p>
            <a:pPr algn="l">
              <a:buFont typeface="Zapf Dingbats" pitchFamily="-1" charset="2"/>
              <a:buChar char="u"/>
            </a:pPr>
            <a:endParaRPr lang="en-US" sz="2800" dirty="0" smtClean="0">
              <a:latin typeface="Minion Pro"/>
            </a:endParaRPr>
          </a:p>
          <a:p>
            <a:pPr algn="l"/>
            <a:r>
              <a:rPr lang="en-US" sz="2800" dirty="0" smtClean="0">
                <a:latin typeface="Zapf Dingbats"/>
              </a:rPr>
              <a:t>u </a:t>
            </a:r>
            <a:r>
              <a:rPr lang="en-US" sz="2800" dirty="0" smtClean="0">
                <a:latin typeface="Minion Pro"/>
              </a:rPr>
              <a:t>Judge Prochnau also said, according to the SPLC release, that “if the school was liable for the students it still could not have censored the paper without violating the students’ First Amendment rights.”</a:t>
            </a: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The school’s argument</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Zapf Dingbats"/>
              </a:rPr>
              <a:t>u</a:t>
            </a:r>
            <a:r>
              <a:rPr lang="en-US" sz="2800" dirty="0" smtClean="0">
                <a:latin typeface="Minion Pro"/>
              </a:rPr>
              <a:t> According to the SPLC, Jeffrey Freimund, attorney for the school district, argued that the student newspaper’s actions were not the district’s responsibility because students are not “agents or employees” of the state. He also argued that the article’s assertions about the Sisleys were “non-actionable opinion” and therefore were not libelous.</a:t>
            </a:r>
          </a:p>
          <a:p>
            <a:pPr algn="l">
              <a:buFont typeface="Zapf Dingbats" pitchFamily="-1" charset="2"/>
              <a:buChar char="u"/>
            </a:pPr>
            <a:endParaRPr lang="en-US" sz="2800" dirty="0" smtClean="0">
              <a:latin typeface="Minion Pro"/>
            </a:endParaRPr>
          </a:p>
          <a:p>
            <a:pPr algn="l"/>
            <a:r>
              <a:rPr lang="en-US" sz="2800" dirty="0" smtClean="0">
                <a:latin typeface="Zapf Dingbats"/>
              </a:rPr>
              <a:t>u </a:t>
            </a:r>
            <a:r>
              <a:rPr lang="en-US" sz="2800" dirty="0" smtClean="0">
                <a:latin typeface="Minion Pro"/>
              </a:rPr>
              <a:t>Freimund’s arguments convinced the judge to rule for the district on all counts.</a:t>
            </a: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What the Court found</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r>
              <a:rPr lang="en-US" sz="2800" dirty="0" smtClean="0">
                <a:latin typeface="Zapf Dingbats"/>
              </a:rPr>
              <a:t>u</a:t>
            </a:r>
            <a:r>
              <a:rPr lang="en-US" sz="2800" dirty="0" smtClean="0">
                <a:latin typeface="Minion Pro"/>
              </a:rPr>
              <a:t> The court ruled that:</a:t>
            </a:r>
          </a:p>
          <a:p>
            <a:pPr algn="l"/>
            <a:r>
              <a:rPr lang="en-US" sz="2800" dirty="0" smtClean="0">
                <a:latin typeface="Minion Pro"/>
              </a:rPr>
              <a:t>   •The school district was not “vicariously liable for the      student’s allegedly defamatory statement that the plaintiffs were accused of racist renting policies.”</a:t>
            </a:r>
          </a:p>
          <a:p>
            <a:pPr algn="l"/>
            <a:r>
              <a:rPr lang="en-US" sz="2800" dirty="0" smtClean="0">
                <a:latin typeface="Minion Pro"/>
              </a:rPr>
              <a:t>   •The plaintiffs did not prove “consistent with the First Amendment” that the district should have censored the reporter’s speech.</a:t>
            </a:r>
          </a:p>
          <a:p>
            <a:pPr algn="l"/>
            <a:r>
              <a:rPr lang="en-US" sz="2800" dirty="0" smtClean="0">
                <a:latin typeface="Minion Pro"/>
              </a:rPr>
              <a:t>   •The article was a “non-actionable opinion that is not defamatory as a matter of law.”</a:t>
            </a:r>
          </a:p>
          <a:p>
            <a:pPr algn="l">
              <a:buFont typeface="Zapf Dingbats" pitchFamily="-1" charset="2"/>
              <a:buChar char="u"/>
            </a:pPr>
            <a:endParaRPr lang="en-US" sz="2800" dirty="0" smtClean="0">
              <a:latin typeface="Minion Pro"/>
            </a:endParaRPr>
          </a:p>
          <a:p>
            <a:pPr algn="l">
              <a:buFont typeface="Zapf Dingbats" pitchFamily="-1" charset="2"/>
              <a:buChar char="u"/>
            </a:pPr>
            <a:endParaRPr lang="en-US" sz="2400" dirty="0" smtClean="0">
              <a:latin typeface="Minion Pro"/>
            </a:endParaRPr>
          </a:p>
          <a:p>
            <a:pPr algn="l"/>
            <a:endParaRPr lang="en-US" sz="2400" dirty="0" smtClean="0">
              <a:latin typeface="Minion Pro"/>
            </a:endParaRP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alpha val="98000"/>
          </a:schemeClr>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17513" y="166570"/>
            <a:ext cx="8307387" cy="1145170"/>
          </a:xfrm>
        </p:spPr>
        <p:txBody>
          <a:bodyPr/>
          <a:lstStyle/>
          <a:p>
            <a:r>
              <a:rPr lang="en-US" sz="3600" dirty="0" smtClean="0">
                <a:latin typeface="Bradley Hand ITC TT"/>
              </a:rPr>
              <a:t>What the Court found</a:t>
            </a:r>
            <a:endParaRPr lang="en-US" sz="3600" dirty="0">
              <a:latin typeface="Bradley Hand ITC TT"/>
            </a:endParaRPr>
          </a:p>
        </p:txBody>
      </p:sp>
      <p:sp>
        <p:nvSpPr>
          <p:cNvPr id="5" name="Subtitle 4"/>
          <p:cNvSpPr>
            <a:spLocks noGrp="1"/>
          </p:cNvSpPr>
          <p:nvPr>
            <p:ph type="subTitle" idx="1"/>
          </p:nvPr>
        </p:nvSpPr>
        <p:spPr>
          <a:xfrm>
            <a:off x="417513" y="1696932"/>
            <a:ext cx="8307387" cy="4716014"/>
          </a:xfrm>
        </p:spPr>
        <p:txBody>
          <a:bodyPr>
            <a:normAutofit/>
          </a:bodyPr>
          <a:lstStyle/>
          <a:p>
            <a:pPr algn="l">
              <a:buFont typeface="Zapf Dingbats" pitchFamily="-1" charset="2"/>
              <a:buChar char=" "/>
            </a:pPr>
            <a:r>
              <a:rPr lang="en-US" sz="2800" dirty="0" smtClean="0">
                <a:latin typeface="Minion Pro"/>
              </a:rPr>
              <a:t>   •“Plaintiffs are unable to prove the statement that Hugh and Drake Sisley had been ‘accused of racist policies’ is false.”</a:t>
            </a:r>
          </a:p>
          <a:p>
            <a:pPr algn="l">
              <a:buFont typeface="Zapf Dingbats" pitchFamily="-1" charset="2"/>
              <a:buChar char=" "/>
            </a:pPr>
            <a:r>
              <a:rPr lang="en-US" sz="2800" dirty="0" smtClean="0">
                <a:latin typeface="Minion Pro"/>
              </a:rPr>
              <a:t>   •“Plaintiffs are unable to prove the defendant was at fault for the student’s speech or at best is negligent.”</a:t>
            </a:r>
          </a:p>
          <a:p>
            <a:pPr algn="l">
              <a:buFont typeface="Zapf Dingbats" pitchFamily="-1" charset="2"/>
              <a:buChar char=" "/>
            </a:pPr>
            <a:r>
              <a:rPr lang="en-US" sz="2800" dirty="0" smtClean="0">
                <a:latin typeface="Minion Pro"/>
              </a:rPr>
              <a:t>   •“Plaintiffs are unable to prove the student’s statement caused damage to their reputation.”</a:t>
            </a:r>
          </a:p>
          <a:p>
            <a:pPr algn="l">
              <a:buFont typeface="Zapf Dingbats" pitchFamily="-1" charset="2"/>
              <a:buChar char="u"/>
            </a:pPr>
            <a:endParaRPr lang="en-US" sz="2400" dirty="0" smtClean="0">
              <a:latin typeface="Minion Pro"/>
            </a:endParaRPr>
          </a:p>
          <a:p>
            <a:pPr algn="l">
              <a:buFont typeface="Zapf Dingbats" pitchFamily="-1" charset="2"/>
              <a:buChar char="u"/>
            </a:pPr>
            <a:endParaRPr lang="en-US" sz="2400" dirty="0">
              <a:latin typeface="Minion Pro"/>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628</TotalTime>
  <Words>2364</Words>
  <Application>Microsoft Macintosh PowerPoint</Application>
  <PresentationFormat>On-screen Show (4:3)</PresentationFormat>
  <Paragraphs>189</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Expo</vt:lpstr>
      <vt:lpstr>Sisley v. Seattle School District No. 1</vt:lpstr>
      <vt:lpstr>What the courts said</vt:lpstr>
      <vt:lpstr>What it means</vt:lpstr>
      <vt:lpstr>What it means</vt:lpstr>
      <vt:lpstr>Case background</vt:lpstr>
      <vt:lpstr>PowerPoint Presentation</vt:lpstr>
      <vt:lpstr>The school’s argument</vt:lpstr>
      <vt:lpstr>What the Court found</vt:lpstr>
      <vt:lpstr>What the Court found</vt:lpstr>
      <vt:lpstr>Why does this case matter?</vt:lpstr>
      <vt:lpstr>How should student newspapers respond?</vt:lpstr>
      <vt:lpstr>The future of the case</vt:lpstr>
      <vt:lpstr>The future of the case</vt:lpstr>
      <vt:lpstr>Tips for advisers</vt:lpstr>
      <vt:lpstr>Questions to ask about prior review:</vt:lpstr>
      <vt:lpstr>Questions to ask about prior review:</vt:lpstr>
      <vt:lpstr>Questions about prior review:</vt:lpstr>
      <vt:lpstr>Understanding prior review</vt:lpstr>
      <vt:lpstr>Understanding prior review</vt:lpstr>
      <vt:lpstr>Understanding prior review</vt:lpstr>
      <vt:lpstr>Understanding prior review</vt:lpstr>
      <vt:lpstr>Understanding prior review</vt:lpstr>
      <vt:lpstr>The benefits of a free student press</vt:lpstr>
      <vt:lpstr>The benefits of a free student press</vt:lpstr>
      <vt:lpstr>The benefits of a free student press</vt:lpstr>
      <vt:lpstr>The benefits of a free student press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Sisley v. Seattle School District No. 1</dc:title>
  <dc:creator>Homer Hall</dc:creator>
  <cp:lastModifiedBy>JMC TechHelp</cp:lastModifiedBy>
  <cp:revision>12</cp:revision>
  <dcterms:created xsi:type="dcterms:W3CDTF">2011-09-20T07:06:16Z</dcterms:created>
  <dcterms:modified xsi:type="dcterms:W3CDTF">2011-09-28T15:07:23Z</dcterms:modified>
</cp:coreProperties>
</file>